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60" r:id="rId5"/>
    <p:sldId id="262" r:id="rId6"/>
    <p:sldId id="261" r:id="rId7"/>
    <p:sldId id="263" r:id="rId8"/>
    <p:sldId id="275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58" autoAdjust="0"/>
    <p:restoredTop sz="95179" autoAdjust="0"/>
  </p:normalViewPr>
  <p:slideViewPr>
    <p:cSldViewPr>
      <p:cViewPr varScale="1">
        <p:scale>
          <a:sx n="85" d="100"/>
          <a:sy n="85" d="100"/>
        </p:scale>
        <p:origin x="10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 ?><Relationships xmlns="http://schemas.openxmlformats.org/package/2006/relationships"><Relationship Id="rId3" Target="../media/image13.jpeg" Type="http://schemas.openxmlformats.org/officeDocument/2006/relationships/image"/><Relationship Id="rId2" Target="../media/image1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3" Target="../media/image15.jpeg" Type="http://schemas.openxmlformats.org/officeDocument/2006/relationships/image"/><Relationship Id="rId2" Target="../media/image1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3" Target="../media/image17.jpeg" Type="http://schemas.openxmlformats.org/officeDocument/2006/relationships/image"/><Relationship Id="rId2" Target="../media/image1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3.xml.rels><?xml version="1.0" encoding="UTF-8" standalone="yes" ?><Relationships xmlns="http://schemas.openxmlformats.org/package/2006/relationships"><Relationship Id="rId2" Target="../media/image1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4.xml.rels><?xml version="1.0" encoding="UTF-8" standalone="yes" ?><Relationships xmlns="http://schemas.openxmlformats.org/package/2006/relationships"><Relationship Id="rId3" Target="../media/image20.jpeg" Type="http://schemas.openxmlformats.org/officeDocument/2006/relationships/image"/><Relationship Id="rId2" Target="../media/image19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21.jpeg" Type="http://schemas.openxmlformats.org/officeDocument/2006/relationships/image"/></Relationships>
</file>

<file path=ppt/slides/_rels/slide15.xml.rels><?xml version="1.0" encoding="UTF-8" standalone="yes" ?><Relationships xmlns="http://schemas.openxmlformats.org/package/2006/relationships"><Relationship Id="rId3" Target="../media/image23.jpeg" Type="http://schemas.openxmlformats.org/officeDocument/2006/relationships/image"/><Relationship Id="rId2" Target="../media/image2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6.xml.rels><?xml version="1.0" encoding="UTF-8" standalone="yes" ?><Relationships xmlns="http://schemas.openxmlformats.org/package/2006/relationships"><Relationship Id="rId3" Target="../media/image25.jpeg" Type="http://schemas.openxmlformats.org/officeDocument/2006/relationships/image"/><Relationship Id="rId2" Target="../media/image24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26.jpeg" Type="http://schemas.openxmlformats.org/officeDocument/2006/relationships/image"/></Relationships>
</file>

<file path=ppt/slides/_rels/slide17.xml.rels><?xml version="1.0" encoding="UTF-8" standalone="yes" ?><Relationships xmlns="http://schemas.openxmlformats.org/package/2006/relationships"><Relationship Id="rId3" Target="../media/image28.jpeg" Type="http://schemas.openxmlformats.org/officeDocument/2006/relationships/image"/><Relationship Id="rId2" Target="../media/image2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8.xml.rels><?xml version="1.0" encoding="UTF-8" standalone="yes" ?><Relationships xmlns="http://schemas.openxmlformats.org/package/2006/relationships"><Relationship Id="rId3" Target="../media/image30.jpeg" Type="http://schemas.openxmlformats.org/officeDocument/2006/relationships/image"/><Relationship Id="rId2" Target="../media/image29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31.jpeg" Type="http://schemas.openxmlformats.org/officeDocument/2006/relationships/image"/></Relationships>
</file>

<file path=ppt/slides/_rels/slide19.xml.rels><?xml version="1.0" encoding="UTF-8" standalone="yes" ?><Relationships xmlns="http://schemas.openxmlformats.org/package/2006/relationships"><Relationship Id="rId3" Target="../media/image33.jpeg" Type="http://schemas.openxmlformats.org/officeDocument/2006/relationships/image"/><Relationship Id="rId2" Target="../media/image32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35.jpeg" Type="http://schemas.openxmlformats.org/officeDocument/2006/relationships/image"/><Relationship Id="rId4" Target="../media/image34.jpeg" Type="http://schemas.openxmlformats.org/officeDocument/2006/relationships/image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 ?><Relationships xmlns="http://schemas.openxmlformats.org/package/2006/relationships"><Relationship Id="rId2" Target="../media/image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 ?><Relationships xmlns="http://schemas.openxmlformats.org/package/2006/relationships"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 ?><Relationships xmlns="http://schemas.openxmlformats.org/package/2006/relationships"><Relationship Id="rId3" Target="../media/image7.jpeg" Type="http://schemas.openxmlformats.org/officeDocument/2006/relationships/image"/><Relationship Id="rId2" Target="../media/image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3" Target="../media/image9.jpeg" Type="http://schemas.openxmlformats.org/officeDocument/2006/relationships/image"/><Relationship Id="rId2" Target="../media/image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3" Target="../media/image11.jpeg" Type="http://schemas.openxmlformats.org/officeDocument/2006/relationships/image"/><Relationship Id="rId2" Target="../media/image1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4767" y="3717032"/>
            <a:ext cx="5184576" cy="295232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Старшая </a:t>
            </a:r>
            <a:r>
              <a:rPr lang="ru-RU" sz="2800" b="1" dirty="0" smtClean="0"/>
              <a:t>группа № 5</a:t>
            </a:r>
          </a:p>
          <a:p>
            <a:pPr algn="ctr"/>
            <a:r>
              <a:rPr lang="ru-RU" sz="2800" b="1" dirty="0" smtClean="0"/>
              <a:t>«Непоседы»</a:t>
            </a:r>
          </a:p>
          <a:p>
            <a:pPr algn="l"/>
            <a:endParaRPr lang="ru-RU" sz="2800" dirty="0" smtClean="0"/>
          </a:p>
          <a:p>
            <a:pPr algn="r"/>
            <a:r>
              <a:rPr lang="ru-RU" sz="2800" b="1" dirty="0" smtClean="0"/>
              <a:t>Воспитатель: </a:t>
            </a:r>
            <a:endParaRPr lang="ru-RU" sz="2800" b="1" dirty="0" smtClean="0"/>
          </a:p>
          <a:p>
            <a:pPr algn="r"/>
            <a:r>
              <a:rPr lang="ru-RU" sz="2800" b="1" dirty="0" err="1" smtClean="0"/>
              <a:t>Наметышева</a:t>
            </a:r>
            <a:r>
              <a:rPr lang="ru-RU" sz="2800" b="1" dirty="0" smtClean="0"/>
              <a:t> </a:t>
            </a:r>
            <a:r>
              <a:rPr lang="ru-RU" sz="2800" b="1" dirty="0" smtClean="0"/>
              <a:t>И.В.</a:t>
            </a:r>
            <a:endParaRPr lang="ru-RU" sz="28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1988840"/>
            <a:ext cx="5267402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Экспериментальная деятельность с детьми старшего дошкольного возраста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944640" y="116632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2E2224"/>
                </a:solidFill>
              </a:rPr>
              <a:t>г. Ростова-на-Дону </a:t>
            </a:r>
            <a:r>
              <a:rPr lang="ru-RU" dirty="0" smtClean="0">
                <a:solidFill>
                  <a:srgbClr val="2E2224"/>
                </a:solidFill>
              </a:rPr>
              <a:t> </a:t>
            </a:r>
            <a:r>
              <a:rPr lang="ru-RU" dirty="0" smtClean="0"/>
              <a:t>МБДОУ  </a:t>
            </a:r>
            <a:r>
              <a:rPr lang="ru-RU" dirty="0" smtClean="0"/>
              <a:t>№ </a:t>
            </a:r>
            <a:r>
              <a:rPr lang="ru-RU" dirty="0" smtClean="0"/>
              <a:t>246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928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lang="ru-RU" smtClean="0"/>
              <a:t>Масло и вода</a:t>
            </a:r>
            <a:endParaRPr dirty="0" lang="ru-RU"/>
          </a:p>
        </p:txBody>
      </p:sp>
      <p:pic>
        <p:nvPicPr>
          <p:cNvPr id="4098" name="Picture 2"/>
          <p:cNvPicPr>
            <a:picLocks noChangeArrowheads="1" noChangeAspect="1" noGrp="1"/>
          </p:cNvPicPr>
          <p:nvPr>
            <p:ph idx="13" sz="quarter"/>
          </p:nvPr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5" r="36"/>
          <a:stretch/>
        </p:blipFill>
        <p:spPr bwMode="auto">
          <a:xfrm>
            <a:off x="4499992" y="1556792"/>
            <a:ext cx="4357910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1988840"/>
            <a:ext cx="3600400" cy="64633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/>
              <a:t>Масло легче воды, поэтому плавает на поверхности</a:t>
            </a:r>
            <a:endParaRPr dirty="0" lang="ru-RU"/>
          </a:p>
        </p:txBody>
      </p:sp>
      <p:pic>
        <p:nvPicPr>
          <p:cNvPr id="12290" name="Picture 2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29000"/>
            <a:ext cx="4480000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rrowheads="1"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5" r="36"/>
          <a:stretch/>
        </p:blipFill>
        <p:spPr bwMode="auto">
          <a:xfrm>
            <a:off x="4518518" y="1556792"/>
            <a:ext cx="435791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cap="rnd" w="190500">
            <a:solidFill>
              <a:srgbClr val="FFFFFF"/>
            </a:solidFill>
          </a:ln>
          <a:effectLst>
            <a:outerShdw algn="tl" blurRad="5000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h="16510" w="50800"/>
            <a:contourClr>
              <a:srgbClr val="C0C0C0"/>
            </a:contourClr>
          </a:sp3d>
          <a:extLst/>
        </p:spPr>
      </p:pic>
      <p:pic>
        <p:nvPicPr>
          <p:cNvPr id="7" name="Picture 2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78" y="3429000"/>
            <a:ext cx="4480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cap="rnd" w="190500">
            <a:solidFill>
              <a:srgbClr val="FFFFFF"/>
            </a:solidFill>
          </a:ln>
          <a:effectLst>
            <a:outerShdw algn="tl" blurRad="5000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h="16510" w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55812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Масло на воде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3968" y="3140968"/>
            <a:ext cx="4472463" cy="25188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4480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245623" y="4581128"/>
            <a:ext cx="26779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Даже если налить воду сверху, масло</a:t>
            </a:r>
            <a:r>
              <a:rPr lang="ru-RU" dirty="0"/>
              <a:t> </a:t>
            </a:r>
            <a:r>
              <a:rPr lang="ru-RU" dirty="0" smtClean="0"/>
              <a:t>все равно поднимается на поверхность.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8449085"/>
      </p:ext>
    </p:extLst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774" y="260648"/>
            <a:ext cx="8591550" cy="1066801"/>
          </a:xfrm>
        </p:spPr>
        <p:txBody>
          <a:bodyPr/>
          <a:lstStyle/>
          <a:p>
            <a:r>
              <a:rPr dirty="0" lang="ru-RU" smtClean="0"/>
              <a:t>Обтекаемость воды</a:t>
            </a:r>
            <a:endParaRPr dirty="0" lang="ru-RU"/>
          </a:p>
        </p:txBody>
      </p:sp>
      <p:pic>
        <p:nvPicPr>
          <p:cNvPr id="1026" name="Picture 2"/>
          <p:cNvPicPr>
            <a:picLocks noChangeArrowheads="1" noChangeAspect="1" noGrp="1"/>
          </p:cNvPicPr>
          <p:nvPr>
            <p:ph idx="13" sz="quarter"/>
          </p:nvPr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4480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cap="rnd" w="190500">
            <a:solidFill>
              <a:srgbClr val="FFFFFF"/>
            </a:solidFill>
          </a:ln>
          <a:effectLst>
            <a:outerShdw algn="tl" blurRad="5000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h="16510" w="50800"/>
            <a:contourClr>
              <a:srgbClr val="C0C0C0"/>
            </a:contourClr>
          </a:sp3d>
          <a:extLst/>
        </p:spPr>
      </p:pic>
      <p:pic>
        <p:nvPicPr>
          <p:cNvPr id="1027" name="Picture 3"/>
          <p:cNvPicPr>
            <a:picLocks noChangeArrowheads="1"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3" r="39"/>
          <a:stretch/>
        </p:blipFill>
        <p:spPr bwMode="auto">
          <a:xfrm>
            <a:off x="4211960" y="3494247"/>
            <a:ext cx="4608512" cy="2617673"/>
          </a:xfrm>
          <a:prstGeom prst="rect">
            <a:avLst/>
          </a:prstGeom>
          <a:solidFill>
            <a:srgbClr val="FFFFFF">
              <a:shade val="85000"/>
            </a:srgbClr>
          </a:solidFill>
          <a:ln cap="rnd" w="190500">
            <a:solidFill>
              <a:srgbClr val="FFFFFF"/>
            </a:solidFill>
          </a:ln>
          <a:effectLst>
            <a:outerShdw algn="tl" blurRad="5000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h="16510" w="50800"/>
            <a:contourClr>
              <a:srgbClr val="C0C0C0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683568" y="4541130"/>
            <a:ext cx="3672408" cy="92333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dirty="0" lang="ru-RU" smtClean="0"/>
              <a:t>Вода не выливается через марлю</a:t>
            </a:r>
          </a:p>
          <a:p>
            <a:r>
              <a:rPr dirty="0" lang="ru-RU" smtClean="0"/>
              <a:t>Даже если проткнуть ее зубочисткой</a:t>
            </a:r>
            <a:endParaRPr dirty="0" lang="ru-RU"/>
          </a:p>
        </p:txBody>
      </p:sp>
    </p:spTree>
    <p:extLst>
      <p:ext uri="{BB962C8B-B14F-4D97-AF65-F5344CB8AC3E}">
        <p14:creationId xmlns:p14="http://schemas.microsoft.com/office/powerpoint/2010/main" val="3447785035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Красивый эксперимент</a:t>
            </a: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4"/>
            <a:ext cx="4736028" cy="2664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5364089" y="2780928"/>
            <a:ext cx="3779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</a:t>
            </a:r>
            <a:r>
              <a:rPr lang="ru-RU" dirty="0" smtClean="0"/>
              <a:t>редство </a:t>
            </a:r>
            <a:r>
              <a:rPr lang="ru-RU" dirty="0"/>
              <a:t>для мытья </a:t>
            </a:r>
            <a:r>
              <a:rPr lang="ru-RU" dirty="0" smtClean="0"/>
              <a:t>посуды разрушает </a:t>
            </a:r>
            <a:r>
              <a:rPr lang="ru-RU" dirty="0"/>
              <a:t>жир в молоке и тем самым заставляет пищевой краситель «танцевать» в молоке.</a:t>
            </a:r>
          </a:p>
        </p:txBody>
      </p:sp>
    </p:spTree>
    <p:extLst>
      <p:ext uri="{BB962C8B-B14F-4D97-AF65-F5344CB8AC3E}">
        <p14:creationId xmlns:p14="http://schemas.microsoft.com/office/powerpoint/2010/main" val="58921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260648"/>
            <a:ext cx="374441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Лавовая </a:t>
            </a:r>
            <a:r>
              <a:rPr lang="ru-RU" dirty="0"/>
              <a:t>лампа</a:t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52610"/>
            <a:ext cx="4480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4480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933056"/>
            <a:ext cx="4480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5623360" y="4144732"/>
            <a:ext cx="35206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Углекислый  газ от таблетки подхватывает частицы </a:t>
            </a:r>
            <a:r>
              <a:rPr lang="ru-RU" dirty="0"/>
              <a:t>воды с красителем, </a:t>
            </a:r>
            <a:r>
              <a:rPr lang="ru-RU" dirty="0" smtClean="0"/>
              <a:t>устремляется вверх</a:t>
            </a:r>
            <a:r>
              <a:rPr lang="ru-RU" dirty="0"/>
              <a:t> </a:t>
            </a:r>
            <a:r>
              <a:rPr lang="ru-RU" dirty="0" smtClean="0"/>
              <a:t>и возвращается обратно</a:t>
            </a:r>
          </a:p>
          <a:p>
            <a:r>
              <a:rPr lang="ru-RU" dirty="0" smtClean="0"/>
              <a:t>Из-за </a:t>
            </a:r>
            <a:r>
              <a:rPr lang="ru-RU" dirty="0"/>
              <a:t>этого постоянного круговорота жидкости и получается интересный и очень красивый эффект лавы.</a:t>
            </a:r>
          </a:p>
        </p:txBody>
      </p:sp>
    </p:spTree>
    <p:extLst>
      <p:ext uri="{BB962C8B-B14F-4D97-AF65-F5344CB8AC3E}">
        <p14:creationId xmlns:p14="http://schemas.microsoft.com/office/powerpoint/2010/main" val="26190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591550" cy="1066801"/>
          </a:xfrm>
        </p:spPr>
        <p:txBody>
          <a:bodyPr/>
          <a:lstStyle/>
          <a:p>
            <a:r>
              <a:rPr dirty="0" lang="ru-RU" smtClean="0"/>
              <a:t>Эксперимент-фокус</a:t>
            </a:r>
            <a:endParaRPr dirty="0" lang="ru-RU"/>
          </a:p>
        </p:txBody>
      </p:sp>
      <p:pic>
        <p:nvPicPr>
          <p:cNvPr id="4098" name="Picture 2"/>
          <p:cNvPicPr>
            <a:picLocks noChangeArrowheads="1" noChangeAspect="1" noGrp="1"/>
          </p:cNvPicPr>
          <p:nvPr>
            <p:ph idx="13" sz="quarter"/>
          </p:nvPr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4480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cap="rnd" w="190500">
            <a:solidFill>
              <a:srgbClr val="FFFFFF"/>
            </a:solidFill>
          </a:ln>
          <a:effectLst>
            <a:outerShdw algn="tl" blurRad="5000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h="16510" w="50800"/>
            <a:contourClr>
              <a:srgbClr val="C0C0C0"/>
            </a:contourClr>
          </a:sp3d>
          <a:extLst/>
        </p:spPr>
      </p:pic>
      <p:pic>
        <p:nvPicPr>
          <p:cNvPr id="4099" name="Picture 3"/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167" r="-95"/>
          <a:stretch/>
        </p:blipFill>
        <p:spPr bwMode="auto">
          <a:xfrm rot="16200000">
            <a:off x="5685669" y="2073614"/>
            <a:ext cx="2617303" cy="4752012"/>
          </a:xfrm>
          <a:prstGeom prst="rect">
            <a:avLst/>
          </a:prstGeom>
          <a:solidFill>
            <a:srgbClr val="FFFFFF">
              <a:shade val="85000"/>
            </a:srgbClr>
          </a:solidFill>
          <a:ln cap="rnd" w="190500">
            <a:solidFill>
              <a:srgbClr val="FFFFFF"/>
            </a:solidFill>
          </a:ln>
          <a:effectLst>
            <a:outerShdw algn="tl" blurRad="5000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h="16510" w="50800"/>
            <a:contourClr>
              <a:srgbClr val="C0C0C0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478362" y="4139817"/>
            <a:ext cx="4139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ru-RU"/>
              <a:t> Полиэтилен, из которого сделан пакет, эластичен. Когда мы протыкаем пакет острым карандашом, образуется совсем маленькая дырочка, диаметром не больше диаметра грифеля, а полиэтилен легко растягивается и плотно облегает карандаш, не давая воде проникнуть через отверстие.</a:t>
            </a:r>
          </a:p>
        </p:txBody>
      </p:sp>
    </p:spTree>
    <p:extLst>
      <p:ext uri="{BB962C8B-B14F-4D97-AF65-F5344CB8AC3E}">
        <p14:creationId xmlns:p14="http://schemas.microsoft.com/office/powerpoint/2010/main" val="1651462775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99" y="3933056"/>
            <a:ext cx="4480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7984" y="2132856"/>
            <a:ext cx="4480498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28700"/>
            <a:ext cx="8085584" cy="93610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Сколько </a:t>
            </a:r>
            <a:r>
              <a:rPr lang="ru-RU" sz="3200" b="1" dirty="0"/>
              <a:t>капель воды можно уместить на монете?</a:t>
            </a:r>
            <a:br>
              <a:rPr lang="ru-RU" sz="3200" b="1" dirty="0"/>
            </a:br>
            <a:endParaRPr lang="ru-RU" sz="32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4480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4572000" y="508518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Молекулы, которые находятся на поверхности какой либо жидкости, в том числе и воды, притягиваются остальными молекулами внутрь жидкости, вследствие чего и возникает поверхностное натяжение.﻿</a:t>
            </a:r>
          </a:p>
        </p:txBody>
      </p:sp>
    </p:spTree>
    <p:extLst>
      <p:ext uri="{BB962C8B-B14F-4D97-AF65-F5344CB8AC3E}">
        <p14:creationId xmlns:p14="http://schemas.microsoft.com/office/powerpoint/2010/main" val="416715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665" y="116632"/>
            <a:ext cx="8591550" cy="1066801"/>
          </a:xfrm>
        </p:spPr>
        <p:txBody>
          <a:bodyPr/>
          <a:lstStyle/>
          <a:p>
            <a:r>
              <a:rPr dirty="0" lang="ru-RU" smtClean="0"/>
              <a:t>Лупа из воды</a:t>
            </a:r>
            <a:endParaRPr dirty="0" lang="ru-RU"/>
          </a:p>
        </p:txBody>
      </p:sp>
      <p:pic>
        <p:nvPicPr>
          <p:cNvPr id="6146" name="Picture 2"/>
          <p:cNvPicPr>
            <a:picLocks noChangeArrowheads="1" noChangeAspect="1" noGrp="1"/>
          </p:cNvPicPr>
          <p:nvPr>
            <p:ph idx="13" sz="quarter"/>
          </p:nvPr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6" r="-37"/>
          <a:stretch/>
        </p:blipFill>
        <p:spPr bwMode="auto">
          <a:xfrm>
            <a:off x="755576" y="1340768"/>
            <a:ext cx="4197046" cy="2358165"/>
          </a:xfrm>
          <a:prstGeom prst="rect">
            <a:avLst/>
          </a:prstGeom>
          <a:solidFill>
            <a:srgbClr val="FFFFFF">
              <a:shade val="85000"/>
            </a:srgbClr>
          </a:solidFill>
          <a:ln cap="rnd" w="190500">
            <a:solidFill>
              <a:srgbClr val="FFFFFF"/>
            </a:solidFill>
          </a:ln>
          <a:effectLst>
            <a:outerShdw algn="tl" blurRad="5000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h="16510" w="50800"/>
            <a:contourClr>
              <a:srgbClr val="C0C0C0"/>
            </a:contourClr>
          </a:sp3d>
          <a:extLst/>
        </p:spPr>
      </p:pic>
      <p:pic>
        <p:nvPicPr>
          <p:cNvPr id="6147" name="Picture 3"/>
          <p:cNvPicPr>
            <a:picLocks noChangeArrowheads="1"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" r="15"/>
          <a:stretch/>
        </p:blipFill>
        <p:spPr bwMode="auto">
          <a:xfrm>
            <a:off x="4464992" y="3645024"/>
            <a:ext cx="4445058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cap="rnd" w="190500">
            <a:solidFill>
              <a:srgbClr val="FFFFFF"/>
            </a:solidFill>
          </a:ln>
          <a:effectLst>
            <a:outerShdw algn="tl" blurRad="5000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h="16510" w="50800"/>
            <a:contourClr>
              <a:srgbClr val="C0C0C0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539552" y="4218519"/>
            <a:ext cx="415246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 lang="ru-RU"/>
              <a:t>Вода на плёнке работает как выпуклая линза. Такая линза в середине толще, чем по краям. Она по-особому преломляет световые волны, отражённые от объектов, </a:t>
            </a:r>
            <a:r>
              <a:rPr dirty="0" lang="ru-RU" smtClean="0"/>
              <a:t>поэтому точка, рассматриваемая </a:t>
            </a:r>
            <a:r>
              <a:rPr dirty="0" lang="ru-RU"/>
              <a:t>через линзу, кажется </a:t>
            </a:r>
            <a:r>
              <a:rPr dirty="0" lang="ru-RU" smtClean="0"/>
              <a:t>большой.</a:t>
            </a:r>
            <a:endParaRPr dirty="0" lang="ru-RU"/>
          </a:p>
        </p:txBody>
      </p:sp>
    </p:spTree>
    <p:extLst>
      <p:ext uri="{BB962C8B-B14F-4D97-AF65-F5344CB8AC3E}">
        <p14:creationId xmlns:p14="http://schemas.microsoft.com/office/powerpoint/2010/main" val="1524604126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lang="ru-RU" smtClean="0"/>
              <a:t>Статическое электричество</a:t>
            </a:r>
            <a:endParaRPr dirty="0" lang="ru-RU"/>
          </a:p>
        </p:txBody>
      </p:sp>
      <p:pic>
        <p:nvPicPr>
          <p:cNvPr id="7170" name="Picture 2"/>
          <p:cNvPicPr>
            <a:picLocks noChangeArrowheads="1" noChangeAspect="1" noGrp="1"/>
          </p:cNvPicPr>
          <p:nvPr>
            <p:ph idx="13" sz="quarter"/>
          </p:nvPr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556792"/>
            <a:ext cx="4480000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rrowheads="1"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" r="-32"/>
          <a:stretch/>
        </p:blipFill>
        <p:spPr bwMode="auto">
          <a:xfrm>
            <a:off x="251520" y="3212976"/>
            <a:ext cx="3973287" cy="23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rrowheads="1"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077072"/>
            <a:ext cx="4480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cap="rnd" w="190500">
            <a:solidFill>
              <a:srgbClr val="FFFFFF"/>
            </a:solidFill>
          </a:ln>
          <a:effectLst>
            <a:outerShdw algn="tl" blurRad="5000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h="16510" w="50800"/>
            <a:contourClr>
              <a:srgbClr val="C0C0C0"/>
            </a:contourClr>
          </a:sp3d>
          <a:extLst/>
        </p:spPr>
      </p:pic>
      <p:pic>
        <p:nvPicPr>
          <p:cNvPr id="7" name="Picture 2"/>
          <p:cNvPicPr>
            <a:picLocks noChangeArrowheads="1"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661" y="1556792"/>
            <a:ext cx="4480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cap="rnd" w="190500">
            <a:solidFill>
              <a:srgbClr val="FFFFFF"/>
            </a:solidFill>
          </a:ln>
          <a:effectLst>
            <a:outerShdw algn="tl" blurRad="5000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h="16510" w="50800"/>
            <a:contourClr>
              <a:srgbClr val="C0C0C0"/>
            </a:contourClr>
          </a:sp3d>
          <a:extLst/>
        </p:spPr>
      </p:pic>
      <p:pic>
        <p:nvPicPr>
          <p:cNvPr id="8" name="Picture 3"/>
          <p:cNvPicPr>
            <a:picLocks noChangeArrowheads="1"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" r="-32"/>
          <a:stretch/>
        </p:blipFill>
        <p:spPr bwMode="auto">
          <a:xfrm>
            <a:off x="258349" y="3212976"/>
            <a:ext cx="3973287" cy="2365513"/>
          </a:xfrm>
          <a:prstGeom prst="rect">
            <a:avLst/>
          </a:prstGeom>
          <a:solidFill>
            <a:srgbClr val="FFFFFF">
              <a:shade val="85000"/>
            </a:srgbClr>
          </a:solidFill>
          <a:ln cap="rnd" w="190500">
            <a:solidFill>
              <a:srgbClr val="FFFFFF"/>
            </a:solidFill>
          </a:ln>
          <a:effectLst>
            <a:outerShdw algn="tl" blurRad="5000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h="16510" w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89167527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-171400"/>
            <a:ext cx="3298910" cy="1143000"/>
          </a:xfrm>
        </p:spPr>
        <p:txBody>
          <a:bodyPr/>
          <a:lstStyle/>
          <a:p>
            <a:r>
              <a:rPr dirty="0" lang="ru-RU" smtClean="0"/>
              <a:t>Вулкан</a:t>
            </a:r>
            <a:endParaRPr dirty="0" lang="ru-RU"/>
          </a:p>
        </p:txBody>
      </p:sp>
      <p:pic>
        <p:nvPicPr>
          <p:cNvPr id="8194" name="Picture 2"/>
          <p:cNvPicPr>
            <a:picLocks noChangeArrowheads="1" noChangeAspect="1" noGrp="1"/>
          </p:cNvPicPr>
          <p:nvPr>
            <p:ph idx="13" sz="quarter"/>
          </p:nvPr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82" y="1268760"/>
            <a:ext cx="4351986" cy="2447992"/>
          </a:xfrm>
          <a:prstGeom prst="rect">
            <a:avLst/>
          </a:prstGeom>
          <a:solidFill>
            <a:srgbClr val="FFFFFF">
              <a:shade val="85000"/>
            </a:srgbClr>
          </a:solidFill>
          <a:ln cap="rnd" w="190500">
            <a:solidFill>
              <a:srgbClr val="FFFFFF"/>
            </a:solidFill>
          </a:ln>
          <a:effectLst>
            <a:outerShdw algn="tl" blurRad="5000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h="16510" w="50800"/>
            <a:contourClr>
              <a:srgbClr val="C0C0C0"/>
            </a:contourClr>
          </a:sp3d>
          <a:extLst/>
        </p:spPr>
      </p:pic>
      <p:pic>
        <p:nvPicPr>
          <p:cNvPr id="8196" name="Picture 4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774" y="1484784"/>
            <a:ext cx="4480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cap="rnd" w="190500">
            <a:solidFill>
              <a:srgbClr val="FFFFFF"/>
            </a:solidFill>
          </a:ln>
          <a:effectLst>
            <a:outerShdw algn="tl" blurRad="5000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h="16510" w="50800"/>
            <a:contourClr>
              <a:srgbClr val="C0C0C0"/>
            </a:contourClr>
          </a:sp3d>
          <a:extLst/>
        </p:spPr>
      </p:pic>
      <p:pic>
        <p:nvPicPr>
          <p:cNvPr id="8197" name="Picture 5"/>
          <p:cNvPicPr>
            <a:picLocks noChangeArrowheads="1"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69" y="3717032"/>
            <a:ext cx="4480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cap="rnd" w="190500">
            <a:solidFill>
              <a:srgbClr val="FFFFFF"/>
            </a:solidFill>
          </a:ln>
          <a:effectLst>
            <a:outerShdw algn="tl" blurRad="5000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h="16510" w="50800"/>
            <a:contourClr>
              <a:srgbClr val="C0C0C0"/>
            </a:contourClr>
          </a:sp3d>
          <a:extLst/>
        </p:spPr>
      </p:pic>
      <p:pic>
        <p:nvPicPr>
          <p:cNvPr id="8195" name="Picture 3"/>
          <p:cNvPicPr>
            <a:picLocks noChangeArrowheads="1" noChangeAspect="1"/>
          </p:cNvPicPr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" r="28" t="-2836"/>
          <a:stretch/>
        </p:blipFill>
        <p:spPr bwMode="auto">
          <a:xfrm>
            <a:off x="4638844" y="4004784"/>
            <a:ext cx="4282954" cy="2367600"/>
          </a:xfrm>
          <a:prstGeom prst="rect">
            <a:avLst/>
          </a:prstGeom>
          <a:solidFill>
            <a:srgbClr val="FFFFFF">
              <a:shade val="85000"/>
            </a:srgbClr>
          </a:solidFill>
          <a:ln cap="rnd" w="190500">
            <a:solidFill>
              <a:srgbClr val="FFFFFF"/>
            </a:solidFill>
          </a:ln>
          <a:effectLst>
            <a:outerShdw algn="tl" blurRad="50000" rotWithShape="0">
              <a:srgbClr val="000000">
                <a:alpha val="41000"/>
              </a:srgbClr>
            </a:outerShdw>
          </a:effectLst>
          <a:scene3d>
            <a:camera prst="orthographicFront"/>
            <a:lightRig dir="t" rig="twoPt">
              <a:rot lat="0" lon="0" rev="7800000"/>
            </a:lightRig>
          </a:scene3d>
          <a:sp3d contourW="6350">
            <a:bevelT h="16510" w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12153242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6864" cy="1066801"/>
          </a:xfrm>
        </p:spPr>
        <p:txBody>
          <a:bodyPr>
            <a:normAutofit/>
          </a:bodyPr>
          <a:lstStyle/>
          <a:p>
            <a:r>
              <a:rPr lang="ru-RU" dirty="0" smtClean="0"/>
              <a:t>Актуальность экспериментирования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6491064" cy="4637112"/>
          </a:xfrm>
        </p:spPr>
        <p:txBody>
          <a:bodyPr>
            <a:normAutofit fontScale="92500"/>
          </a:bodyPr>
          <a:lstStyle/>
          <a:p>
            <a:r>
              <a:rPr lang="ru-RU" dirty="0"/>
              <a:t>Ребенок рождается исследователем. Неутолимая жажда новых впечатлений, любопытство, постоянное стремление наблюдать и </a:t>
            </a:r>
            <a:r>
              <a:rPr lang="ru-RU" b="1" dirty="0"/>
              <a:t>экспериментировать</a:t>
            </a:r>
            <a:r>
              <a:rPr lang="ru-RU" dirty="0"/>
              <a:t>, самостоятельно искать новые сведения о мире. Знания, полученные самостоятельно, являются осознанными и более прочными. Ребенок познает объект в результате практической </a:t>
            </a:r>
            <a:r>
              <a:rPr lang="ru-RU" b="1" dirty="0"/>
              <a:t>деятельности с ним</a:t>
            </a:r>
            <a:r>
              <a:rPr lang="ru-RU" dirty="0"/>
              <a:t>.</a:t>
            </a:r>
          </a:p>
          <a:p>
            <a:r>
              <a:rPr lang="ru-RU" dirty="0"/>
              <a:t>Опыты помогают развивать речь, мышление, логику, творчество ребенка,</a:t>
            </a:r>
          </a:p>
          <a:p>
            <a:r>
              <a:rPr lang="ru-RU" dirty="0"/>
              <a:t>наглядно показывать связи между живым и неживым в природе. </a:t>
            </a:r>
            <a:endParaRPr lang="ru-RU" dirty="0" smtClean="0"/>
          </a:p>
          <a:p>
            <a:r>
              <a:rPr lang="ru-RU" dirty="0" smtClean="0"/>
              <a:t>Исследование </a:t>
            </a:r>
            <a:r>
              <a:rPr lang="ru-RU" dirty="0"/>
              <a:t>дает возможность ребенку самому найти ответы на вопросы как и почему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415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8591550" cy="1066801"/>
          </a:xfrm>
        </p:spPr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1412776"/>
            <a:ext cx="7128792" cy="4937760"/>
          </a:xfrm>
        </p:spPr>
        <p:txBody>
          <a:bodyPr/>
          <a:lstStyle/>
          <a:p>
            <a:r>
              <a:rPr lang="ru-RU" dirty="0" smtClean="0"/>
              <a:t>Экспериментирование вызывает интерес даже у современных детей, которых порой сложно удивить. Это отличный способ показать им всю красоту и поразительность нашего мира, познакомить их с естественными науками и вызвать интерес к открытиям.</a:t>
            </a:r>
          </a:p>
          <a:p>
            <a:endParaRPr lang="ru-RU" dirty="0"/>
          </a:p>
          <a:p>
            <a:r>
              <a:rPr lang="ru-RU" dirty="0" smtClean="0"/>
              <a:t>По окончании всех экспериментов многие дети повторяли эксперименты дома с родителями, что говорит о неподдельном интересе и доказывает, что со своей задачей мы справились!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270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916832"/>
            <a:ext cx="5184576" cy="1066801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620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416824" cy="1215008"/>
          </a:xfrm>
        </p:spPr>
        <p:txBody>
          <a:bodyPr>
            <a:normAutofit/>
          </a:bodyPr>
          <a:lstStyle/>
          <a:p>
            <a:r>
              <a:rPr lang="ru-RU" dirty="0" smtClean="0"/>
              <a:t>Цели и задачи экспериментирования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1484784"/>
            <a:ext cx="7704856" cy="4937760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 smtClean="0"/>
              <a:t>удивить </a:t>
            </a:r>
            <a:r>
              <a:rPr lang="ru-RU" dirty="0"/>
              <a:t>детей, вызвать интерес к происходящему;</a:t>
            </a:r>
          </a:p>
          <a:p>
            <a:r>
              <a:rPr lang="ru-RU" dirty="0" smtClean="0"/>
              <a:t>формировать </a:t>
            </a:r>
            <a:r>
              <a:rPr lang="ru-RU" dirty="0"/>
              <a:t>желание экспериментировать и узнавать;</a:t>
            </a:r>
          </a:p>
          <a:p>
            <a:r>
              <a:rPr lang="ru-RU" dirty="0" smtClean="0"/>
              <a:t>подводить </a:t>
            </a:r>
            <a:r>
              <a:rPr lang="ru-RU" dirty="0"/>
              <a:t>к самостоятельным выводам и суждениям.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углублять представления детей о живой и неживой природе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/>
              <a:t>в</a:t>
            </a:r>
            <a:r>
              <a:rPr lang="ru-RU" dirty="0" smtClean="0"/>
              <a:t>ызвать </a:t>
            </a:r>
            <a:r>
              <a:rPr lang="ru-RU" dirty="0"/>
              <a:t>интерес к поисковой деятельности.</a:t>
            </a:r>
          </a:p>
          <a:p>
            <a:r>
              <a:rPr lang="ru-RU" dirty="0" smtClean="0"/>
              <a:t>Развивать </a:t>
            </a:r>
            <a:r>
              <a:rPr lang="ru-RU" dirty="0"/>
              <a:t>личностные свойства: целеустремлённость, настойчивость, решительность.</a:t>
            </a:r>
          </a:p>
          <a:p>
            <a:r>
              <a:rPr lang="ru-RU" dirty="0"/>
              <a:t>Обогащать сознание содержательно упорядоченными сведениями о мире</a:t>
            </a:r>
            <a:r>
              <a:rPr lang="ru-RU" dirty="0" smtClean="0"/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умение наблюдать, анализировать, сравнивать, обобщать, делать выводы;</a:t>
            </a:r>
          </a:p>
          <a:p>
            <a:pPr lvl="0"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развивать мышление, внимание, память, речь;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669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8591550" cy="1066801"/>
          </a:xfrm>
        </p:spPr>
        <p:txBody>
          <a:bodyPr/>
          <a:lstStyle/>
          <a:p>
            <a:r>
              <a:rPr lang="ru-RU" dirty="0" smtClean="0"/>
              <a:t>Дети - исследователи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3932776"/>
            <a:ext cx="5244210" cy="26642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Непосредственный </a:t>
            </a:r>
            <a:r>
              <a:rPr lang="ru-RU" dirty="0"/>
              <a:t>контакт ребенка с предметами или материалами, элементарные опыты с ними позволяют познать их свойства, качества, возможности, пробуждают любознательность, желание узнать больше, обогащают яркими образами окружающего мира.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345028"/>
            <a:ext cx="4480000" cy="252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90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2450" y="116632"/>
            <a:ext cx="8591550" cy="1066801"/>
          </a:xfrm>
        </p:spPr>
        <p:txBody>
          <a:bodyPr/>
          <a:lstStyle/>
          <a:p>
            <a:r>
              <a:rPr lang="ru-RU" dirty="0" smtClean="0"/>
              <a:t>Воспитатель-помощник 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sz="quarter" idx="13"/>
          </p:nvPr>
        </p:nvSpPr>
        <p:spPr>
          <a:xfrm>
            <a:off x="467544" y="1484644"/>
            <a:ext cx="3744416" cy="4104456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ru-RU" sz="2800" dirty="0"/>
              <a:t>Задача воспитателя – поддержать этот интерес и создать условия для поисковой деятельности и элементарного детского </a:t>
            </a:r>
            <a:r>
              <a:rPr lang="ru-RU" sz="2800" b="1" dirty="0"/>
              <a:t>экспериментирования</a:t>
            </a:r>
            <a:r>
              <a:rPr lang="ru-RU" sz="2800" dirty="0"/>
              <a:t>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038" y="2276872"/>
            <a:ext cx="4480000" cy="252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262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Ирина\Desktop\Новая папка (2)\IMG_20210426_0946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3951791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656" y="260648"/>
            <a:ext cx="8591550" cy="106680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Эксперимент с водой</a:t>
            </a:r>
            <a:br>
              <a:rPr lang="ru-RU" dirty="0" smtClean="0"/>
            </a:br>
            <a:r>
              <a:rPr lang="ru-RU" dirty="0" smtClean="0"/>
              <a:t>изменение плотности воды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3923928" y="3789040"/>
            <a:ext cx="4480001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8424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775"/>
            <a:ext cx="8229600" cy="1143000"/>
          </a:xfrm>
        </p:spPr>
        <p:txBody>
          <a:bodyPr/>
          <a:lstStyle/>
          <a:p>
            <a:r>
              <a:rPr lang="ru-RU" dirty="0" smtClean="0"/>
              <a:t>Эксперимент с апельсином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2746648" cy="26208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Воздух в кожуре апельсина не дает ему утонуть. А очищенный апельсин опускается на дно.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146" y="1268760"/>
            <a:ext cx="4751717" cy="26728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652422"/>
            <a:ext cx="5640627" cy="31728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0691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Вода и бумажная крышка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4480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56992"/>
            <a:ext cx="4480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494861" y="4509120"/>
            <a:ext cx="37891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Вода не выливается из колбы благодаря силе, возникающей из-за разницы атмосферного давления вне сосуда и давления, которое образуется внутри между дном и поверхностью воды</a:t>
            </a:r>
          </a:p>
        </p:txBody>
      </p:sp>
    </p:spTree>
    <p:extLst>
      <p:ext uri="{BB962C8B-B14F-4D97-AF65-F5344CB8AC3E}">
        <p14:creationId xmlns:p14="http://schemas.microsoft.com/office/powerpoint/2010/main" val="392120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881" y="216428"/>
            <a:ext cx="8591550" cy="1066801"/>
          </a:xfrm>
        </p:spPr>
        <p:txBody>
          <a:bodyPr/>
          <a:lstStyle/>
          <a:p>
            <a:r>
              <a:rPr lang="ru-RU" dirty="0" smtClean="0"/>
              <a:t>Оптический обман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600201"/>
            <a:ext cx="3394720" cy="26928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Если смотреть на нарисованные стрелки через пустой стакан, то они указывают в одну сторону. Но как только добавить воды, стрелки меняют свое направление.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268760"/>
            <a:ext cx="4607801" cy="25918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05064"/>
            <a:ext cx="4480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3802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TM01790493[[fn=SOHO]]</Template>
  <TotalTime>172</TotalTime>
  <Words>540</Words>
  <Application>Microsoft Office PowerPoint</Application>
  <PresentationFormat>Экран (4:3)</PresentationFormat>
  <Paragraphs>60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Candara</vt:lpstr>
      <vt:lpstr>Tahoma</vt:lpstr>
      <vt:lpstr>Times New Roman</vt:lpstr>
      <vt:lpstr>Tunga</vt:lpstr>
      <vt:lpstr>Soho</vt:lpstr>
      <vt:lpstr>Экспериментальная деятельность с детьми старшего дошкольного возраста</vt:lpstr>
      <vt:lpstr>Актуальность экспериментирования</vt:lpstr>
      <vt:lpstr>Цели и задачи экспериментирования</vt:lpstr>
      <vt:lpstr>Дети - исследователи</vt:lpstr>
      <vt:lpstr>Воспитатель-помощник </vt:lpstr>
      <vt:lpstr>Эксперимент с водой изменение плотности воды</vt:lpstr>
      <vt:lpstr>Эксперимент с апельсином</vt:lpstr>
      <vt:lpstr>Вода и бумажная крышка</vt:lpstr>
      <vt:lpstr>Оптический обман</vt:lpstr>
      <vt:lpstr>Масло и вода</vt:lpstr>
      <vt:lpstr>Масло на воде</vt:lpstr>
      <vt:lpstr>Обтекаемость воды</vt:lpstr>
      <vt:lpstr>Красивый эксперимент</vt:lpstr>
      <vt:lpstr>Лавовая лампа </vt:lpstr>
      <vt:lpstr>Эксперимент-фокус</vt:lpstr>
      <vt:lpstr>Сколько капель воды можно уместить на монете? </vt:lpstr>
      <vt:lpstr>Лупа из воды</vt:lpstr>
      <vt:lpstr>Статическое электричество</vt:lpstr>
      <vt:lpstr>Вулкан</vt:lpstr>
      <vt:lpstr>Заключение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Экспериментальная деятельность с детьми старшего дошкольного возраста</dc:title>
  <dc:creator>Ирина</dc:creator>
  <cp:lastModifiedBy>user</cp:lastModifiedBy>
  <cp:revision>17</cp:revision>
  <dcterms:created xsi:type="dcterms:W3CDTF">2021-04-27T15:40:21Z</dcterms:created>
  <dcterms:modified xsi:type="dcterms:W3CDTF">2021-04-28T09:43:43Z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1635377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S9.1.2</vt:lpwstr>
  </property>
</Properties>
</file>